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84" r:id="rId3"/>
    <p:sldId id="260" r:id="rId4"/>
    <p:sldId id="261" r:id="rId5"/>
    <p:sldId id="262" r:id="rId6"/>
    <p:sldId id="263" r:id="rId7"/>
    <p:sldId id="264" r:id="rId8"/>
    <p:sldId id="265" r:id="rId9"/>
    <p:sldId id="270" r:id="rId10"/>
    <p:sldId id="271" r:id="rId11"/>
    <p:sldId id="272" r:id="rId12"/>
    <p:sldId id="273" r:id="rId13"/>
    <p:sldId id="274" r:id="rId14"/>
    <p:sldId id="275" r:id="rId15"/>
    <p:sldId id="277" r:id="rId16"/>
    <p:sldId id="278" r:id="rId17"/>
    <p:sldId id="279" r:id="rId18"/>
    <p:sldId id="28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5897" autoAdjust="0"/>
  </p:normalViewPr>
  <p:slideViewPr>
    <p:cSldViewPr snapToGrid="0">
      <p:cViewPr>
        <p:scale>
          <a:sx n="72" d="100"/>
          <a:sy n="72" d="100"/>
        </p:scale>
        <p:origin x="-1104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F2BDB-35D1-41D2-8FBA-39DB432ED95B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B32FF-A705-41DD-8C78-F2A62313F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366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5BA6-4533-4DBB-A3A3-1F046B0A93F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141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5BA6-4533-4DBB-A3A3-1F046B0A93F3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7762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5BA6-4533-4DBB-A3A3-1F046B0A93F3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3323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5BA6-4533-4DBB-A3A3-1F046B0A93F3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2945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5BA6-4533-4DBB-A3A3-1F046B0A93F3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6235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5BA6-4533-4DBB-A3A3-1F046B0A93F3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9414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5BA6-4533-4DBB-A3A3-1F046B0A93F3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1270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5BA6-4533-4DBB-A3A3-1F046B0A93F3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4049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5BA6-4533-4DBB-A3A3-1F046B0A93F3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4221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5BA6-4533-4DBB-A3A3-1F046B0A93F3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5738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5BA6-4533-4DBB-A3A3-1F046B0A93F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3529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5BA6-4533-4DBB-A3A3-1F046B0A93F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9537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5BA6-4533-4DBB-A3A3-1F046B0A93F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9657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5BA6-4533-4DBB-A3A3-1F046B0A93F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7036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5BA6-4533-4DBB-A3A3-1F046B0A93F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9086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5BA6-4533-4DBB-A3A3-1F046B0A93F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9697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5BA6-4533-4DBB-A3A3-1F046B0A93F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8480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5BA6-4533-4DBB-A3A3-1F046B0A93F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8098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11F1-C61B-4E60-9F35-08D8B134F894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6B3E-8C25-4B15-BBFD-A30643DF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088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11F1-C61B-4E60-9F35-08D8B134F894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6B3E-8C25-4B15-BBFD-A30643DF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63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11F1-C61B-4E60-9F35-08D8B134F894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6B3E-8C25-4B15-BBFD-A30643DF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614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003" y="1"/>
            <a:ext cx="12206004" cy="686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219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-IntelliCare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0244" y="1"/>
            <a:ext cx="3258144" cy="1393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231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003" y="1"/>
            <a:ext cx="12206004" cy="686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91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11F1-C61B-4E60-9F35-08D8B134F894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6B3E-8C25-4B15-BBFD-A30643DF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174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11F1-C61B-4E60-9F35-08D8B134F894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6B3E-8C25-4B15-BBFD-A30643DF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01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11F1-C61B-4E60-9F35-08D8B134F894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6B3E-8C25-4B15-BBFD-A30643DF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4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11F1-C61B-4E60-9F35-08D8B134F894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6B3E-8C25-4B15-BBFD-A30643DF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30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11F1-C61B-4E60-9F35-08D8B134F894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6B3E-8C25-4B15-BBFD-A30643DF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994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11F1-C61B-4E60-9F35-08D8B134F894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6B3E-8C25-4B15-BBFD-A30643DF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5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11F1-C61B-4E60-9F35-08D8B134F894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6B3E-8C25-4B15-BBFD-A30643DF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9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11F1-C61B-4E60-9F35-08D8B134F894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6B3E-8C25-4B15-BBFD-A30643DF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56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B11F1-C61B-4E60-9F35-08D8B134F894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A6B3E-8C25-4B15-BBFD-A30643DF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42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2.wdp"/><Relationship Id="rId18" Type="http://schemas.openxmlformats.org/officeDocument/2006/relationships/image" Target="../media/image32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5" Type="http://schemas.openxmlformats.org/officeDocument/2006/relationships/image" Target="../media/image29.png"/><Relationship Id="rId10" Type="http://schemas.microsoft.com/office/2007/relationships/hdphoto" Target="../media/hdphoto1.wdp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8873" y="-141284"/>
            <a:ext cx="12500769" cy="699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180" y="1696280"/>
            <a:ext cx="4880345" cy="2131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000" dirty="0" smtClean="0">
                <a:solidFill>
                  <a:srgbClr val="00B0F0"/>
                </a:solidFill>
                <a:latin typeface="Myriad Pro" panose="020B0503030403020204" pitchFamily="34" charset="0"/>
              </a:rPr>
              <a:t>ГИГИЕНА </a:t>
            </a:r>
          </a:p>
          <a:p>
            <a:pPr algn="ctr"/>
            <a:r>
              <a:rPr lang="ru-RU" sz="4000" dirty="0" smtClean="0">
                <a:solidFill>
                  <a:srgbClr val="00B0F0"/>
                </a:solidFill>
                <a:latin typeface="Myriad Pro" panose="020B0503030403020204" pitchFamily="34" charset="0"/>
              </a:rPr>
              <a:t>БЕЗ </a:t>
            </a:r>
          </a:p>
          <a:p>
            <a:pPr algn="ctr"/>
            <a:r>
              <a:rPr lang="ru-RU" sz="4000" dirty="0" smtClean="0">
                <a:solidFill>
                  <a:srgbClr val="00B0F0"/>
                </a:solidFill>
                <a:latin typeface="Myriad Pro" panose="020B0503030403020204" pitchFamily="34" charset="0"/>
              </a:rPr>
              <a:t>ПРОБЛЕМ </a:t>
            </a:r>
            <a:endParaRPr lang="ru-RU" sz="4000" dirty="0">
              <a:solidFill>
                <a:srgbClr val="00B0F0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4037" y="4163334"/>
            <a:ext cx="3997842" cy="144602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Myriad Pro" panose="020B0503030403020204" pitchFamily="34" charset="0"/>
              </a:rPr>
              <a:t>Intelli</a:t>
            </a:r>
            <a:r>
              <a:rPr lang="en-US" sz="3600" b="1" dirty="0" err="1" smtClean="0">
                <a:solidFill>
                  <a:schemeClr val="tx1"/>
                </a:solidFill>
                <a:latin typeface="Myriad Pro" panose="020B0503030403020204" pitchFamily="34" charset="0"/>
              </a:rPr>
              <a:t>Care</a:t>
            </a:r>
            <a:r>
              <a:rPr lang="en-US" sz="36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™</a:t>
            </a:r>
            <a:endParaRPr lang="ru-RU" sz="3600" dirty="0" smtClean="0">
              <a:solidFill>
                <a:schemeClr val="tx1"/>
              </a:solidFill>
              <a:latin typeface="Myriad Pro" panose="020B0503030403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Умный дизайн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.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Рациональная гигиена. 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495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0008" y="603504"/>
            <a:ext cx="4297680" cy="7772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Intelli</a:t>
            </a: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Care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™</a:t>
            </a:r>
            <a:endParaRPr lang="ru-RU" sz="2000" dirty="0" smtClean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Умный дизайн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.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Рациональная гигиена. </a:t>
            </a:r>
            <a:endParaRPr lang="ru-RU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008" y="1597311"/>
            <a:ext cx="3720647" cy="37206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3035" y="5727031"/>
            <a:ext cx="6096000" cy="5025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3" algn="ctr"/>
            <a:r>
              <a:rPr lang="en-US" sz="1333" dirty="0" smtClean="0">
                <a:solidFill>
                  <a:srgbClr val="A8D600"/>
                </a:solidFill>
                <a:latin typeface="Arial"/>
                <a:cs typeface="Arial"/>
                <a:sym typeface="Arial"/>
              </a:rPr>
              <a:t>4 x 1300 </a:t>
            </a:r>
            <a:r>
              <a:rPr lang="ru-RU" sz="1333" dirty="0" smtClean="0">
                <a:solidFill>
                  <a:srgbClr val="A8D600"/>
                </a:solidFill>
                <a:latin typeface="Arial"/>
                <a:cs typeface="Arial"/>
                <a:sym typeface="Arial"/>
              </a:rPr>
              <a:t>мл</a:t>
            </a:r>
            <a:endParaRPr lang="en-US" sz="1333" dirty="0" smtClean="0">
              <a:solidFill>
                <a:srgbClr val="A8D600"/>
              </a:solidFill>
              <a:latin typeface="Arial"/>
              <a:cs typeface="Arial"/>
              <a:sym typeface="Arial"/>
            </a:endParaRPr>
          </a:p>
          <a:p>
            <a:pPr marL="0" lvl="3" algn="ctr"/>
            <a:r>
              <a:rPr lang="ru-RU" sz="1333" dirty="0" smtClean="0">
                <a:solidFill>
                  <a:srgbClr val="A8D600"/>
                </a:solidFill>
                <a:latin typeface="Arial"/>
                <a:cs typeface="Arial"/>
                <a:sym typeface="Arial"/>
              </a:rPr>
              <a:t>ЖИДКАЯ</a:t>
            </a:r>
            <a:r>
              <a:rPr lang="en-US" sz="1333" dirty="0" smtClean="0">
                <a:solidFill>
                  <a:srgbClr val="A8D60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333" dirty="0">
                <a:solidFill>
                  <a:srgbClr val="A8D60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333" dirty="0" smtClean="0">
                <a:solidFill>
                  <a:srgbClr val="A8D600"/>
                </a:solidFill>
                <a:latin typeface="Arial"/>
                <a:cs typeface="Arial"/>
                <a:sym typeface="Arial"/>
              </a:rPr>
              <a:t>ФОРМА</a:t>
            </a:r>
            <a:endParaRPr lang="en-GB" sz="1333" dirty="0">
              <a:solidFill>
                <a:srgbClr val="A8D600"/>
              </a:solidFill>
              <a:cs typeface="Calibri"/>
              <a:sym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14204" y="1380744"/>
            <a:ext cx="4066673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Soft Care Fresh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069035" y="2478506"/>
            <a:ext cx="4957010" cy="403057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867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Высокоэффективен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867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Приятный при </a:t>
            </a:r>
            <a:r>
              <a:rPr lang="ru-RU" sz="1867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использовании</a:t>
            </a:r>
            <a:r>
              <a:rPr lang="en-GB" sz="1867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endParaRPr lang="en-GB" sz="1867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867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Смягчает кожу рук </a:t>
            </a:r>
            <a:endParaRPr lang="en-GB" sz="1867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867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Специальная формула без </a:t>
            </a:r>
            <a:r>
              <a:rPr lang="ru-RU" sz="1867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триклозана</a:t>
            </a:r>
            <a:r>
              <a:rPr lang="ru-RU" sz="1867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и </a:t>
            </a:r>
            <a:r>
              <a:rPr lang="ru-RU" sz="1867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парабенов</a:t>
            </a:r>
            <a:r>
              <a:rPr lang="ru-RU" sz="1867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endParaRPr lang="ru-RU" sz="1867" dirty="0" smtClean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867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Имеет свежий аромат отдушки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867" dirty="0" err="1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pH</a:t>
            </a:r>
            <a:r>
              <a:rPr lang="ru-RU" sz="1867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нейтрален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867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Протестировано на совместимость кожей </a:t>
            </a:r>
          </a:p>
          <a:p>
            <a:pPr lvl="0">
              <a:lnSpc>
                <a:spcPct val="200000"/>
              </a:lnSpc>
            </a:pPr>
            <a:endParaRPr lang="en-GB" sz="1867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06457" y="4981979"/>
            <a:ext cx="5041231" cy="7450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Общее мытье рук 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75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0008" y="603504"/>
            <a:ext cx="4297680" cy="7772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Intelli</a:t>
            </a: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Care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™</a:t>
            </a:r>
            <a:endParaRPr lang="ru-RU" sz="2000" dirty="0" smtClean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Умный дизайн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.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Рациональная гигиена. </a:t>
            </a:r>
            <a:endParaRPr lang="ru-RU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008" y="1479884"/>
            <a:ext cx="4108541" cy="410854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56278" y="5861701"/>
            <a:ext cx="6096000" cy="5025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3" algn="ctr"/>
            <a:r>
              <a:rPr lang="en-US" sz="1333" dirty="0" smtClean="0">
                <a:solidFill>
                  <a:srgbClr val="A8D600"/>
                </a:solidFill>
                <a:latin typeface="Arial"/>
                <a:cs typeface="Arial"/>
                <a:sym typeface="Arial"/>
              </a:rPr>
              <a:t>4 x 1300 </a:t>
            </a:r>
            <a:r>
              <a:rPr lang="ru-RU" sz="1333" dirty="0" smtClean="0">
                <a:solidFill>
                  <a:srgbClr val="A8D600"/>
                </a:solidFill>
                <a:latin typeface="Arial"/>
                <a:cs typeface="Arial"/>
                <a:sym typeface="Arial"/>
              </a:rPr>
              <a:t>мл</a:t>
            </a:r>
            <a:endParaRPr lang="en-US" sz="1333" dirty="0" smtClean="0">
              <a:solidFill>
                <a:srgbClr val="A8D600"/>
              </a:solidFill>
              <a:latin typeface="Arial"/>
              <a:cs typeface="Arial"/>
              <a:sym typeface="Arial"/>
            </a:endParaRPr>
          </a:p>
          <a:p>
            <a:pPr marL="0" lvl="3" algn="ctr"/>
            <a:r>
              <a:rPr lang="ru-RU" sz="1333" dirty="0">
                <a:solidFill>
                  <a:srgbClr val="A8D600"/>
                </a:solidFill>
                <a:latin typeface="Arial"/>
                <a:cs typeface="Arial"/>
                <a:sym typeface="Arial"/>
              </a:rPr>
              <a:t>ЖИДКАЯ</a:t>
            </a:r>
            <a:r>
              <a:rPr lang="en-US" sz="1333" dirty="0">
                <a:solidFill>
                  <a:srgbClr val="A8D60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333" dirty="0" smtClean="0">
                <a:solidFill>
                  <a:srgbClr val="A8D600"/>
                </a:solidFill>
                <a:latin typeface="Arial"/>
                <a:cs typeface="Arial"/>
                <a:sym typeface="Arial"/>
              </a:rPr>
              <a:t> ФОРМА</a:t>
            </a:r>
            <a:endParaRPr lang="en-GB" sz="1333" dirty="0">
              <a:solidFill>
                <a:srgbClr val="A8D600"/>
              </a:solidFill>
              <a:cs typeface="Calibri"/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14204" y="1380744"/>
            <a:ext cx="4066673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Soft Care Lux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69035" y="2478506"/>
            <a:ext cx="4957010" cy="403057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867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Всемирно известный бренд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867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Приятный при </a:t>
            </a:r>
            <a:r>
              <a:rPr lang="ru-RU" sz="1867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использовании</a:t>
            </a:r>
            <a:r>
              <a:rPr lang="en-GB" sz="1867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endParaRPr lang="en-GB" sz="1867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867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Смягчает кожу рук </a:t>
            </a:r>
            <a:endParaRPr lang="en-GB" sz="1867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867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Специальная формула без </a:t>
            </a:r>
            <a:r>
              <a:rPr lang="ru-RU" sz="1867" dirty="0" err="1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триклозана</a:t>
            </a:r>
            <a:r>
              <a:rPr lang="ru-RU" sz="1867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, </a:t>
            </a:r>
            <a:r>
              <a:rPr lang="ru-RU" sz="1867" dirty="0" err="1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парабенов</a:t>
            </a:r>
            <a:r>
              <a:rPr lang="ru-RU" sz="1867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, и </a:t>
            </a:r>
            <a:r>
              <a:rPr lang="ru-RU" sz="1867" dirty="0" err="1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кокамид</a:t>
            </a:r>
            <a:r>
              <a:rPr lang="ru-RU" sz="1867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ДЭА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867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Универсальный аромат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867" dirty="0" err="1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pH</a:t>
            </a:r>
            <a:r>
              <a:rPr lang="ru-RU" sz="1867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нейтрален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867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Протестировано на совместимость кожей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867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Имеет сертификаты  </a:t>
            </a:r>
            <a:r>
              <a:rPr lang="en-US" sz="1867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Nordic Swan </a:t>
            </a:r>
            <a:r>
              <a:rPr lang="ru-RU" sz="1867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и </a:t>
            </a:r>
            <a:r>
              <a:rPr lang="en-US" sz="1867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EU </a:t>
            </a:r>
            <a:r>
              <a:rPr lang="en-US" sz="1867" dirty="0" err="1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Ecolabel</a:t>
            </a:r>
            <a:endParaRPr lang="ru-RU" sz="1867" dirty="0" smtClean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200000"/>
              </a:lnSpc>
            </a:pPr>
            <a:endParaRPr lang="en-GB" sz="1867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83662" y="5116649"/>
            <a:ext cx="5041231" cy="7450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Общее мытье рук 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98" y="5574737"/>
            <a:ext cx="885878" cy="9343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905" y="5626305"/>
            <a:ext cx="1016363" cy="90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438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0008" y="603504"/>
            <a:ext cx="4297680" cy="7772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Intelli</a:t>
            </a: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Care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™</a:t>
            </a:r>
            <a:endParaRPr lang="ru-RU" sz="2000" dirty="0" smtClean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Умный дизайн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.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Рациональная гигиена. </a:t>
            </a:r>
            <a:endParaRPr lang="ru-RU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38" y="1664800"/>
            <a:ext cx="2089484" cy="333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15180" y="5898362"/>
            <a:ext cx="6096000" cy="5025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3" algn="ctr"/>
            <a:r>
              <a:rPr lang="en-US" sz="1333" dirty="0" smtClean="0">
                <a:solidFill>
                  <a:srgbClr val="A8D600"/>
                </a:solidFill>
                <a:latin typeface="Arial"/>
                <a:cs typeface="Arial"/>
                <a:sym typeface="Arial"/>
              </a:rPr>
              <a:t>4 x 1300 </a:t>
            </a:r>
            <a:r>
              <a:rPr lang="ru-RU" sz="1333" dirty="0" smtClean="0">
                <a:solidFill>
                  <a:srgbClr val="A8D600"/>
                </a:solidFill>
                <a:latin typeface="Arial"/>
                <a:cs typeface="Arial"/>
                <a:sym typeface="Arial"/>
              </a:rPr>
              <a:t>мл</a:t>
            </a:r>
            <a:endParaRPr lang="en-US" sz="1333" dirty="0" smtClean="0">
              <a:solidFill>
                <a:srgbClr val="A8D600"/>
              </a:solidFill>
              <a:latin typeface="Arial"/>
              <a:cs typeface="Arial"/>
              <a:sym typeface="Arial"/>
            </a:endParaRPr>
          </a:p>
          <a:p>
            <a:pPr marL="0" lvl="3" algn="ctr"/>
            <a:r>
              <a:rPr lang="ru-RU" sz="1333" dirty="0">
                <a:solidFill>
                  <a:srgbClr val="A8D600"/>
                </a:solidFill>
                <a:latin typeface="Arial"/>
                <a:cs typeface="Arial"/>
                <a:sym typeface="Arial"/>
              </a:rPr>
              <a:t>ЖИДКАЯ</a:t>
            </a:r>
            <a:r>
              <a:rPr lang="en-US" sz="1333" dirty="0">
                <a:solidFill>
                  <a:srgbClr val="A8D60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333" dirty="0">
                <a:solidFill>
                  <a:srgbClr val="A8D600"/>
                </a:solidFill>
                <a:latin typeface="Arial"/>
                <a:cs typeface="Arial"/>
                <a:sym typeface="Arial"/>
              </a:rPr>
              <a:t> ФОРМА</a:t>
            </a:r>
            <a:endParaRPr lang="en-GB" sz="1333" dirty="0">
              <a:solidFill>
                <a:srgbClr val="A8D600"/>
              </a:solidFill>
              <a:cs typeface="Calibri"/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14204" y="1380744"/>
            <a:ext cx="4066673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7030A0"/>
                </a:solidFill>
                <a:latin typeface="Myriad Pro" panose="020B0503030403020204" pitchFamily="34" charset="0"/>
              </a:rPr>
              <a:t>SURE Hand Wash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85811" y="2478506"/>
            <a:ext cx="5240234" cy="403057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867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100% </a:t>
            </a:r>
            <a:r>
              <a:rPr lang="ru-RU" sz="1867" dirty="0" err="1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биоразлагаемый</a:t>
            </a:r>
            <a:r>
              <a:rPr lang="ru-RU" sz="1867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состав</a:t>
            </a:r>
            <a:endParaRPr lang="en-US" sz="1867" dirty="0" smtClean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867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На основе возобновляемых ингредиентов растительного происхождения</a:t>
            </a:r>
            <a:endParaRPr lang="en-US" sz="1867" dirty="0" smtClean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867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100% натуральная отдушка с освежающим ароматом</a:t>
            </a:r>
            <a:endParaRPr lang="en-US" sz="1867" dirty="0" smtClean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867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Специальная мягкая формула без </a:t>
            </a:r>
            <a:r>
              <a:rPr lang="ru-RU" sz="1867" dirty="0" err="1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парабенов</a:t>
            </a:r>
            <a:r>
              <a:rPr lang="ru-RU" sz="1867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1867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ru-RU" sz="1867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и других консервантов, </a:t>
            </a:r>
            <a:r>
              <a:rPr lang="en-US" sz="1867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EU </a:t>
            </a:r>
            <a:r>
              <a:rPr lang="en-US" sz="1867" dirty="0" err="1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Ecolabel</a:t>
            </a:r>
            <a:endParaRPr lang="ru-RU" sz="1867" dirty="0" smtClean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867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Протестировано на совместимость кожей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867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Оказывает минимальное воздействие на окружающую среду </a:t>
            </a:r>
          </a:p>
          <a:p>
            <a:pPr lvl="0">
              <a:lnSpc>
                <a:spcPct val="200000"/>
              </a:lnSpc>
            </a:pPr>
            <a:endParaRPr lang="en-GB" sz="1867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6457" y="4969948"/>
            <a:ext cx="5041231" cy="7450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Общее мытье рук 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83" y="5606152"/>
            <a:ext cx="1016363" cy="90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76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0008" y="603504"/>
            <a:ext cx="4297680" cy="7772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Intelli</a:t>
            </a: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Care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™</a:t>
            </a:r>
            <a:endParaRPr lang="ru-RU" sz="2000" dirty="0" smtClean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Умный дизайн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.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Рациональная гигиена. </a:t>
            </a:r>
            <a:endParaRPr lang="ru-RU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72390"/>
            <a:ext cx="3637386" cy="36373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8093" y="5842054"/>
            <a:ext cx="6096000" cy="5025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3" algn="ctr"/>
            <a:r>
              <a:rPr lang="en-US" sz="1333" dirty="0" smtClean="0">
                <a:solidFill>
                  <a:srgbClr val="A8D600"/>
                </a:solidFill>
                <a:latin typeface="Arial"/>
                <a:cs typeface="Arial"/>
                <a:sym typeface="Arial"/>
              </a:rPr>
              <a:t>4 x 1300 </a:t>
            </a:r>
            <a:r>
              <a:rPr lang="ru-RU" sz="1333" dirty="0" smtClean="0">
                <a:solidFill>
                  <a:srgbClr val="A8D600"/>
                </a:solidFill>
                <a:latin typeface="Arial"/>
                <a:cs typeface="Arial"/>
                <a:sym typeface="Arial"/>
              </a:rPr>
              <a:t>мл</a:t>
            </a:r>
            <a:endParaRPr lang="en-US" sz="1333" dirty="0" smtClean="0">
              <a:solidFill>
                <a:srgbClr val="A8D600"/>
              </a:solidFill>
              <a:latin typeface="Arial"/>
              <a:cs typeface="Arial"/>
              <a:sym typeface="Arial"/>
            </a:endParaRPr>
          </a:p>
          <a:p>
            <a:pPr marL="0" lvl="3" algn="ctr"/>
            <a:r>
              <a:rPr lang="ru-RU" sz="1333" dirty="0">
                <a:solidFill>
                  <a:srgbClr val="A8D600"/>
                </a:solidFill>
                <a:latin typeface="Arial"/>
                <a:cs typeface="Arial"/>
                <a:sym typeface="Arial"/>
              </a:rPr>
              <a:t>ЖИДКАЯ</a:t>
            </a:r>
            <a:r>
              <a:rPr lang="en-US" sz="1333" dirty="0">
                <a:solidFill>
                  <a:srgbClr val="A8D60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333" dirty="0">
                <a:solidFill>
                  <a:srgbClr val="A8D600"/>
                </a:solidFill>
                <a:latin typeface="Arial"/>
                <a:cs typeface="Arial"/>
                <a:sym typeface="Arial"/>
              </a:rPr>
              <a:t> ФОРМА</a:t>
            </a:r>
            <a:endParaRPr lang="en-GB" sz="1333" dirty="0">
              <a:solidFill>
                <a:srgbClr val="A8D600"/>
              </a:solidFill>
              <a:cs typeface="Calibri"/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14204" y="1380744"/>
            <a:ext cx="4066673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yriad Pro" panose="020B0503030403020204" pitchFamily="34" charset="0"/>
              </a:rPr>
              <a:t>Soft Care </a:t>
            </a:r>
            <a:r>
              <a:rPr lang="en-US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yriad Pro" panose="020B0503030403020204" pitchFamily="34" charset="0"/>
              </a:rPr>
              <a:t>Sensisept</a:t>
            </a:r>
            <a:endParaRPr lang="en-US" sz="2400" dirty="0" smtClean="0">
              <a:solidFill>
                <a:schemeClr val="accent5">
                  <a:lumMod val="60000"/>
                  <a:lumOff val="4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69035" y="2478506"/>
            <a:ext cx="4957010" cy="403057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Содержит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Хлоргексидин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биглюконат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- высокоэффективный дезинфицирующий агент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Обладает прекрасным моющим эффектом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Содержит смягчающие компоненты  </a:t>
            </a:r>
            <a:endParaRPr lang="en-GB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867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Специальная формула без </a:t>
            </a:r>
            <a:r>
              <a:rPr lang="ru-RU" sz="1867" dirty="0" err="1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триклозана</a:t>
            </a:r>
            <a:endParaRPr lang="ru-RU" sz="1867" dirty="0" smtClean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867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Без отдушки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867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Протестировано на совместимость кожей </a:t>
            </a:r>
          </a:p>
          <a:p>
            <a:pPr lvl="0">
              <a:lnSpc>
                <a:spcPct val="200000"/>
              </a:lnSpc>
            </a:pPr>
            <a:endParaRPr lang="en-GB" sz="1867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6457" y="4937250"/>
            <a:ext cx="5041231" cy="7450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Общее мытье рук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и дезинфекция 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0955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0008" y="603504"/>
            <a:ext cx="4297680" cy="7772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Intelli</a:t>
            </a: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Care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™</a:t>
            </a:r>
            <a:endParaRPr lang="ru-RU" sz="2000" dirty="0" smtClean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Умный дизайн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.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Рациональная гигиена. </a:t>
            </a:r>
            <a:endParaRPr lang="ru-RU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24" y="1756610"/>
            <a:ext cx="4010364" cy="40103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68106" y="5981072"/>
            <a:ext cx="6096000" cy="5025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3" algn="ctr"/>
            <a:r>
              <a:rPr lang="en-US" sz="1333" dirty="0" smtClean="0">
                <a:solidFill>
                  <a:srgbClr val="A8D600"/>
                </a:solidFill>
                <a:latin typeface="Arial"/>
                <a:cs typeface="Arial"/>
                <a:sym typeface="Arial"/>
              </a:rPr>
              <a:t>4 x 1300 </a:t>
            </a:r>
            <a:r>
              <a:rPr lang="ru-RU" sz="1333" dirty="0" smtClean="0">
                <a:solidFill>
                  <a:srgbClr val="A8D600"/>
                </a:solidFill>
                <a:latin typeface="Arial"/>
                <a:cs typeface="Arial"/>
                <a:sym typeface="Arial"/>
              </a:rPr>
              <a:t>мл</a:t>
            </a:r>
            <a:endParaRPr lang="en-US" sz="1333" dirty="0" smtClean="0">
              <a:solidFill>
                <a:srgbClr val="A8D600"/>
              </a:solidFill>
              <a:latin typeface="Arial"/>
              <a:cs typeface="Arial"/>
              <a:sym typeface="Arial"/>
            </a:endParaRPr>
          </a:p>
          <a:p>
            <a:pPr marL="0" lvl="3" algn="ctr"/>
            <a:r>
              <a:rPr lang="ru-RU" sz="1333" dirty="0">
                <a:solidFill>
                  <a:srgbClr val="A8D600"/>
                </a:solidFill>
                <a:latin typeface="Arial"/>
                <a:cs typeface="Arial"/>
                <a:sym typeface="Arial"/>
              </a:rPr>
              <a:t>ЖИДКАЯ</a:t>
            </a:r>
            <a:r>
              <a:rPr lang="en-US" sz="1333" dirty="0">
                <a:solidFill>
                  <a:srgbClr val="A8D60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333" dirty="0">
                <a:solidFill>
                  <a:srgbClr val="A8D600"/>
                </a:solidFill>
                <a:latin typeface="Arial"/>
                <a:cs typeface="Arial"/>
                <a:sym typeface="Arial"/>
              </a:rPr>
              <a:t> ФОРМА</a:t>
            </a:r>
            <a:endParaRPr lang="en-GB" sz="1333" dirty="0">
              <a:solidFill>
                <a:srgbClr val="A8D600"/>
              </a:solidFill>
              <a:cs typeface="Calibri"/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14204" y="1380744"/>
            <a:ext cx="4066673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Soft Care Med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69035" y="2478506"/>
            <a:ext cx="4957010" cy="403057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867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Содержит высокоэффективное дезинфицирующее средство на основе смеси изопропилового спирта и </a:t>
            </a:r>
            <a:r>
              <a:rPr lang="ru-RU" sz="1867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ru-RU" sz="1867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н-</a:t>
            </a:r>
            <a:r>
              <a:rPr lang="ru-RU" sz="1867" dirty="0" err="1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пропанола</a:t>
            </a:r>
            <a:endParaRPr lang="ru-RU" sz="1867" dirty="0" smtClean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867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Содержит смягчающие компоненты  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867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Специальная формула без </a:t>
            </a:r>
            <a:r>
              <a:rPr lang="ru-RU" sz="1867" dirty="0" err="1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триклозана</a:t>
            </a:r>
            <a:r>
              <a:rPr lang="ru-RU" sz="1867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и </a:t>
            </a:r>
            <a:r>
              <a:rPr lang="ru-RU" sz="1867" dirty="0" err="1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парабенов</a:t>
            </a:r>
            <a:r>
              <a:rPr lang="ru-RU" sz="1867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867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Без отдушки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867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Протестировано на совместимость кожей 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ru-RU" sz="1867" dirty="0" smtClean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6457" y="4981979"/>
            <a:ext cx="5041231" cy="7450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Дезинфекция 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2164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0008" y="603504"/>
            <a:ext cx="4297680" cy="7772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Intelli</a:t>
            </a: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Care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™</a:t>
            </a:r>
            <a:endParaRPr lang="ru-RU" sz="2000" dirty="0" smtClean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Умный дизайн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.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Рациональная гигиена. </a:t>
            </a:r>
            <a:endParaRPr lang="ru-RU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Rectangle 12"/>
          <p:cNvSpPr/>
          <p:nvPr/>
        </p:nvSpPr>
        <p:spPr>
          <a:xfrm>
            <a:off x="2322442" y="1576947"/>
            <a:ext cx="75736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00B0F0"/>
                </a:solidFill>
                <a:latin typeface="Myriad Pro" panose="020B0503030403020204" pitchFamily="34" charset="0"/>
                <a:cs typeface="Arial"/>
              </a:rPr>
              <a:t>POS </a:t>
            </a:r>
            <a:r>
              <a:rPr lang="ru-RU" sz="4000" dirty="0" smtClean="0">
                <a:solidFill>
                  <a:srgbClr val="00B0F0"/>
                </a:solidFill>
                <a:latin typeface="Myriad Pro" panose="020B0503030403020204" pitchFamily="34" charset="0"/>
                <a:cs typeface="Arial"/>
              </a:rPr>
              <a:t>материалы </a:t>
            </a:r>
            <a:endParaRPr lang="en-GB" sz="4000" dirty="0">
              <a:solidFill>
                <a:srgbClr val="00B0F0"/>
              </a:solidFill>
              <a:latin typeface="Myriad Pro" panose="020B0503030403020204" pitchFamily="34" charset="0"/>
              <a:cs typeface="Arial"/>
            </a:endParaRPr>
          </a:p>
        </p:txBody>
      </p:sp>
      <p:sp>
        <p:nvSpPr>
          <p:cNvPr id="11" name="Rectangle 34"/>
          <p:cNvSpPr/>
          <p:nvPr/>
        </p:nvSpPr>
        <p:spPr>
          <a:xfrm>
            <a:off x="3905661" y="3591086"/>
            <a:ext cx="40185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B0F0"/>
              </a:buClr>
            </a:pP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Лифлеты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, паспорта безопасности, рабочие карты 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566" y="3591086"/>
            <a:ext cx="1048883" cy="1362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639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0008" y="603504"/>
            <a:ext cx="4297680" cy="7772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Intelli</a:t>
            </a: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Care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™</a:t>
            </a:r>
            <a:endParaRPr lang="ru-RU" sz="2000" dirty="0" smtClean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Умный дизайн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.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Рациональная гигиена. </a:t>
            </a:r>
            <a:endParaRPr lang="ru-RU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630265" y="4486899"/>
            <a:ext cx="11210441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67" dirty="0">
                <a:latin typeface="Arial"/>
                <a:cs typeface="Arial"/>
              </a:rPr>
              <a:t>Часть платформы Интернета Чистоты</a:t>
            </a:r>
            <a:endParaRPr lang="en-GB" sz="4267" dirty="0">
              <a:solidFill>
                <a:srgbClr val="00B0F0"/>
              </a:solidFill>
              <a:latin typeface="Arial"/>
              <a:cs typeface="Arial"/>
            </a:endParaRPr>
          </a:p>
        </p:txBody>
      </p:sp>
      <p:pic>
        <p:nvPicPr>
          <p:cNvPr id="4" name="Picture 2" descr="gmMroqrd1Ajv4Y7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9160" y="3031606"/>
            <a:ext cx="4869027" cy="87172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7608187" y="3031606"/>
            <a:ext cx="1620034" cy="34926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 КВ 2017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7672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0008" y="603504"/>
            <a:ext cx="4297680" cy="7772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Intelli</a:t>
            </a: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Care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™</a:t>
            </a:r>
            <a:endParaRPr lang="ru-RU" sz="2000" dirty="0" smtClean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Умный дизайн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.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Рациональная гигиена. </a:t>
            </a:r>
            <a:endParaRPr lang="ru-RU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526" y="3160165"/>
            <a:ext cx="6466111" cy="32004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7" t="7407" r="7843"/>
          <a:stretch>
            <a:fillRect/>
          </a:stretch>
        </p:blipFill>
        <p:spPr bwMode="auto">
          <a:xfrm>
            <a:off x="10007079" y="2808595"/>
            <a:ext cx="1507142" cy="357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gmMroqrd1Ajv4Y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637" y="1524131"/>
            <a:ext cx="1584974" cy="97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50008" y="1524131"/>
            <a:ext cx="5963813" cy="14597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en-US" sz="2400" dirty="0">
                <a:solidFill>
                  <a:srgbClr val="00B0F0"/>
                </a:solidFill>
                <a:latin typeface="Myriad Pro" panose="020B0503030403020204" pitchFamily="34" charset="0"/>
              </a:rPr>
              <a:t>Отслеживание работы </a:t>
            </a:r>
            <a:r>
              <a:rPr lang="ru-RU" altLang="en-US" sz="2400" dirty="0" smtClean="0">
                <a:solidFill>
                  <a:srgbClr val="00B0F0"/>
                </a:solidFill>
                <a:latin typeface="Myriad Pro" panose="020B0503030403020204" pitchFamily="34" charset="0"/>
              </a:rPr>
              <a:t>дозаторов </a:t>
            </a:r>
            <a:r>
              <a:rPr lang="ru-RU" altLang="en-US" sz="2400" dirty="0">
                <a:solidFill>
                  <a:srgbClr val="00B0F0"/>
                </a:solidFill>
                <a:latin typeface="Myriad Pro" panose="020B0503030403020204" pitchFamily="34" charset="0"/>
              </a:rPr>
              <a:t>по различным параметрам </a:t>
            </a:r>
            <a:r>
              <a:rPr lang="ru-RU" altLang="en-US" sz="2400" dirty="0" smtClean="0">
                <a:solidFill>
                  <a:srgbClr val="00B0F0"/>
                </a:solidFill>
                <a:latin typeface="Myriad Pro" panose="020B0503030403020204" pitchFamily="34" charset="0"/>
              </a:rPr>
              <a:t>в режиме реального  времени с помощью панели мониторинга</a:t>
            </a:r>
            <a:endParaRPr lang="nl-NL" altLang="en-US" sz="2400" dirty="0">
              <a:solidFill>
                <a:srgbClr val="00B0F0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6884" y="3735751"/>
            <a:ext cx="2105852" cy="26977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latin typeface="Myriad Pro" panose="020B0503030403020204" pitchFamily="34" charset="0"/>
              </a:rPr>
              <a:t>Уровень потребления мыла на разных дозаторах</a:t>
            </a:r>
            <a:endParaRPr lang="ru-RU" sz="1050" dirty="0">
              <a:latin typeface="Myriad Pro" panose="020B0503030403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6884" y="3195322"/>
            <a:ext cx="2105852" cy="26977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latin typeface="Myriad Pro" panose="020B0503030403020204" pitchFamily="34" charset="0"/>
              </a:rPr>
              <a:t>Уровень расхода мыла</a:t>
            </a:r>
            <a:endParaRPr lang="ru-RU" sz="1050" dirty="0">
              <a:latin typeface="Myriad Pro" panose="020B0503030403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6884" y="4325246"/>
            <a:ext cx="2105852" cy="26977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latin typeface="Myriad Pro" panose="020B0503030403020204" pitchFamily="34" charset="0"/>
              </a:rPr>
              <a:t>Количество нажатий на дозатор </a:t>
            </a:r>
            <a:endParaRPr lang="ru-RU" sz="1050" dirty="0">
              <a:latin typeface="Myriad Pro" panose="020B0503030403020204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956084" y="3411890"/>
            <a:ext cx="1988895" cy="32386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3" idx="3"/>
          </p:cNvCxnSpPr>
          <p:nvPr/>
        </p:nvCxnSpPr>
        <p:spPr>
          <a:xfrm flipV="1">
            <a:off x="2442736" y="3781008"/>
            <a:ext cx="3909938" cy="8963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3" idx="3"/>
          </p:cNvCxnSpPr>
          <p:nvPr/>
        </p:nvCxnSpPr>
        <p:spPr>
          <a:xfrm flipV="1">
            <a:off x="2442736" y="4181859"/>
            <a:ext cx="5401853" cy="278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336884" y="4636467"/>
            <a:ext cx="2767263" cy="206512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Myriad Pro" panose="020B0503030403020204" pitchFamily="34" charset="0"/>
              </a:rPr>
              <a:t>Полученные данные позволят:</a:t>
            </a:r>
          </a:p>
          <a:p>
            <a:pPr algn="ctr"/>
            <a:endParaRPr lang="ru-RU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Myriad Pro" panose="020B0503030403020204" pitchFamily="34" charset="0"/>
                <a:cs typeface="Myriad Arabic" panose="01010101010101010101" pitchFamily="50" charset="-78"/>
              </a:rPr>
              <a:t>своевременно производить пополнение моющих </a:t>
            </a:r>
            <a:r>
              <a:rPr lang="ru-RU" sz="1200" dirty="0" smtClean="0">
                <a:latin typeface="Myriad Pro" panose="020B0503030403020204" pitchFamily="34" charset="0"/>
                <a:cs typeface="Myriad Arabic" panose="01010101010101010101" pitchFamily="50" charset="-78"/>
              </a:rPr>
              <a:t>средств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Myriad Pro" panose="020B0503030403020204" pitchFamily="34" charset="0"/>
                <a:cs typeface="Myriad Arabic" panose="01010101010101010101" pitchFamily="50" charset="-78"/>
              </a:rPr>
              <a:t>оценивать и сравнивать  потребление на различных </a:t>
            </a:r>
            <a:r>
              <a:rPr lang="ru-RU" sz="1200" dirty="0" smtClean="0">
                <a:latin typeface="Myriad Pro" panose="020B0503030403020204" pitchFamily="34" charset="0"/>
                <a:cs typeface="Myriad Arabic" panose="01010101010101010101" pitchFamily="50" charset="-78"/>
              </a:rPr>
              <a:t>объектах и планировать закупку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Myriad Pro" panose="020B0503030403020204" pitchFamily="34" charset="0"/>
                <a:cs typeface="Myriad Arabic" panose="01010101010101010101" pitchFamily="50" charset="-78"/>
              </a:rPr>
              <a:t>оценивать  </a:t>
            </a:r>
            <a:r>
              <a:rPr lang="ru-RU" sz="1200" dirty="0">
                <a:latin typeface="Myriad Pro" panose="020B0503030403020204" pitchFamily="34" charset="0"/>
                <a:cs typeface="Myriad Arabic" panose="01010101010101010101" pitchFamily="50" charset="-78"/>
              </a:rPr>
              <a:t>уровень соблюдения гигиены </a:t>
            </a:r>
            <a:r>
              <a:rPr lang="ru-RU" sz="1200" dirty="0" smtClean="0">
                <a:latin typeface="Myriad Pro" panose="020B0503030403020204" pitchFamily="34" charset="0"/>
                <a:cs typeface="Myriad Arabic" panose="01010101010101010101" pitchFamily="50" charset="-78"/>
              </a:rPr>
              <a:t>сотрудниками и посетителями</a:t>
            </a:r>
          </a:p>
          <a:p>
            <a:pPr algn="ctr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5554730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0008" y="603504"/>
            <a:ext cx="4297680" cy="7772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Intelli</a:t>
            </a: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Care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™</a:t>
            </a:r>
            <a:endParaRPr lang="ru-RU" sz="2000" dirty="0" smtClean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Умный дизайн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.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Рациональная гигиена. </a:t>
            </a:r>
            <a:endParaRPr lang="ru-RU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0008" y="2923674"/>
            <a:ext cx="7588076" cy="18889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B0F0"/>
                </a:solidFill>
                <a:latin typeface="Myriad Pro" panose="020B0503030403020204" pitchFamily="34" charset="0"/>
              </a:rPr>
              <a:t>При возникновении вопросов, пожалуйста, обращайтесь к представителю </a:t>
            </a:r>
            <a:r>
              <a:rPr lang="en-US" sz="4000" dirty="0" err="1" smtClean="0">
                <a:solidFill>
                  <a:srgbClr val="00B0F0"/>
                </a:solidFill>
                <a:latin typeface="Myriad Pro" panose="020B0503030403020204" pitchFamily="34" charset="0"/>
              </a:rPr>
              <a:t>Diversey</a:t>
            </a:r>
            <a:r>
              <a:rPr lang="en-US" sz="4000" dirty="0" smtClean="0">
                <a:solidFill>
                  <a:srgbClr val="00B0F0"/>
                </a:solidFill>
                <a:latin typeface="Myriad Pro" panose="020B0503030403020204" pitchFamily="34" charset="0"/>
              </a:rPr>
              <a:t> </a:t>
            </a:r>
            <a:r>
              <a:rPr lang="ru-RU" sz="4000" dirty="0" smtClean="0">
                <a:solidFill>
                  <a:srgbClr val="00B0F0"/>
                </a:solidFill>
                <a:latin typeface="Myriad Pro" panose="020B0503030403020204" pitchFamily="34" charset="0"/>
              </a:rPr>
              <a:t>в России</a:t>
            </a:r>
            <a:endParaRPr lang="ru-RU" sz="4000" dirty="0">
              <a:solidFill>
                <a:srgbClr val="00B0F0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467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6821" y="1845289"/>
            <a:ext cx="4619776" cy="4718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ru-RU" sz="4267" dirty="0" smtClean="0">
                <a:solidFill>
                  <a:srgbClr val="00B0F0"/>
                </a:solidFill>
                <a:latin typeface="Myriad Pro" panose="020B0503030403020204" pitchFamily="34" charset="0"/>
                <a:cs typeface="Arial"/>
              </a:rPr>
              <a:t>Пора </a:t>
            </a:r>
            <a:endParaRPr lang="en-GB" sz="4267" dirty="0">
              <a:solidFill>
                <a:srgbClr val="00B0F0"/>
              </a:solidFill>
              <a:latin typeface="Myriad Pro" panose="020B0503030403020204" pitchFamily="34" charset="0"/>
              <a:cs typeface="Arial"/>
            </a:endParaRPr>
          </a:p>
          <a:p>
            <a:pPr>
              <a:lnSpc>
                <a:spcPts val="3900"/>
              </a:lnSpc>
            </a:pPr>
            <a:r>
              <a:rPr lang="ru-RU" sz="4267" dirty="0">
                <a:solidFill>
                  <a:srgbClr val="00B0F0"/>
                </a:solidFill>
                <a:latin typeface="Myriad Pro" panose="020B0503030403020204" pitchFamily="34" charset="0"/>
                <a:cs typeface="Arial"/>
              </a:rPr>
              <a:t>изменить </a:t>
            </a:r>
            <a:r>
              <a:rPr lang="ru-RU" sz="4267" dirty="0" smtClean="0">
                <a:solidFill>
                  <a:srgbClr val="00B0F0"/>
                </a:solidFill>
                <a:latin typeface="Myriad Pro" panose="020B0503030403020204" pitchFamily="34" charset="0"/>
                <a:cs typeface="Arial"/>
              </a:rPr>
              <a:t>представление</a:t>
            </a:r>
            <a:r>
              <a:rPr lang="en-GB" sz="4267" dirty="0" smtClean="0">
                <a:solidFill>
                  <a:srgbClr val="00B0F0"/>
                </a:solidFill>
                <a:latin typeface="Myriad Pro" panose="020B0503030403020204" pitchFamily="34" charset="0"/>
                <a:cs typeface="Arial"/>
              </a:rPr>
              <a:t> </a:t>
            </a:r>
            <a:endParaRPr lang="en-GB" sz="4267" dirty="0">
              <a:solidFill>
                <a:srgbClr val="00B0F0"/>
              </a:solidFill>
              <a:latin typeface="Myriad Pro" panose="020B0503030403020204" pitchFamily="34" charset="0"/>
              <a:cs typeface="Arial"/>
            </a:endParaRPr>
          </a:p>
          <a:p>
            <a:pPr>
              <a:lnSpc>
                <a:spcPts val="3900"/>
              </a:lnSpc>
            </a:pPr>
            <a:r>
              <a:rPr lang="ru-RU" sz="4267" dirty="0">
                <a:solidFill>
                  <a:srgbClr val="00B0F0"/>
                </a:solidFill>
                <a:latin typeface="Myriad Pro" panose="020B0503030403020204" pitchFamily="34" charset="0"/>
                <a:cs typeface="Arial"/>
              </a:rPr>
              <a:t>о гигиене рук</a:t>
            </a:r>
          </a:p>
          <a:p>
            <a:endParaRPr lang="en-GB" sz="4267" dirty="0">
              <a:solidFill>
                <a:srgbClr val="00B0F0"/>
              </a:solidFill>
              <a:latin typeface="Arial"/>
              <a:cs typeface="Arial"/>
            </a:endParaRPr>
          </a:p>
          <a:p>
            <a:r>
              <a:rPr lang="ru-RU" sz="2133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Добро пожаловать в мир </a:t>
            </a:r>
            <a:r>
              <a:rPr lang="en-GB" sz="2133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IntelliCare</a:t>
            </a:r>
            <a:r>
              <a:rPr lang="en-GB" sz="2133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, </a:t>
            </a:r>
            <a:r>
              <a:rPr lang="ru-RU" sz="2133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комплексное решение для гигиены рук, разработанное для защиты от инфекций, повышения производительности труда и защиты</a:t>
            </a:r>
            <a:r>
              <a:rPr lang="en-US" sz="2133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ru-RU" sz="2133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репутации Вашего бренда</a:t>
            </a:r>
            <a:endParaRPr lang="en-GB" sz="2133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6596" y="1845289"/>
            <a:ext cx="5203776" cy="3717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77869" y="443031"/>
            <a:ext cx="4297680" cy="7772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Intelli</a:t>
            </a: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Care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™</a:t>
            </a:r>
            <a:endParaRPr lang="ru-RU" sz="2000" dirty="0" smtClean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Умный дизайн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.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Рациональная гигиена. </a:t>
            </a:r>
            <a:endParaRPr lang="ru-RU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887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0008" y="603504"/>
            <a:ext cx="4297680" cy="7772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Intelli</a:t>
            </a: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Care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™</a:t>
            </a:r>
            <a:endParaRPr lang="ru-RU" sz="2000" dirty="0" smtClean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Умный дизайн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.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Рациональная гигиена. </a:t>
            </a:r>
            <a:endParaRPr lang="ru-RU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Picture 18" descr="5-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37" y="3744721"/>
            <a:ext cx="1198880" cy="1198880"/>
          </a:xfrm>
          <a:prstGeom prst="rect">
            <a:avLst/>
          </a:prstGeom>
        </p:spPr>
      </p:pic>
      <p:pic>
        <p:nvPicPr>
          <p:cNvPr id="5" name="Picture 20" descr="6-0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38" y="4524421"/>
            <a:ext cx="1190293" cy="1198880"/>
          </a:xfrm>
          <a:prstGeom prst="rect">
            <a:avLst/>
          </a:prstGeom>
        </p:spPr>
      </p:pic>
      <p:sp>
        <p:nvSpPr>
          <p:cNvPr id="6" name="Rectangle 19"/>
          <p:cNvSpPr/>
          <p:nvPr/>
        </p:nvSpPr>
        <p:spPr>
          <a:xfrm>
            <a:off x="180010" y="4261669"/>
            <a:ext cx="1557935" cy="2037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33" dirty="0"/>
              <a:t>ПЕРВЫЙ В МИРЕ</a:t>
            </a:r>
            <a:endParaRPr lang="en-GB" sz="1333" dirty="0"/>
          </a:p>
        </p:txBody>
      </p:sp>
      <p:sp>
        <p:nvSpPr>
          <p:cNvPr id="8" name="Rectangle 21"/>
          <p:cNvSpPr/>
          <p:nvPr/>
        </p:nvSpPr>
        <p:spPr>
          <a:xfrm>
            <a:off x="180010" y="5042115"/>
            <a:ext cx="1573101" cy="16578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33" dirty="0"/>
              <a:t>ПАТЕНТОВАННЫЙ</a:t>
            </a:r>
            <a:endParaRPr lang="en-GB" sz="1333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50008" y="1552074"/>
            <a:ext cx="9119937" cy="6737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4267" dirty="0" smtClean="0">
                <a:solidFill>
                  <a:srgbClr val="00B0F0"/>
                </a:solidFill>
                <a:latin typeface="Myriad Pro" panose="020B0503030403020204" pitchFamily="34" charset="0"/>
                <a:cs typeface="Arial"/>
              </a:rPr>
              <a:t>Гибридный дозатор </a:t>
            </a:r>
            <a:r>
              <a:rPr lang="en-GB" sz="4267" dirty="0" err="1" smtClean="0">
                <a:solidFill>
                  <a:srgbClr val="00B0F0"/>
                </a:solidFill>
                <a:latin typeface="Myriad Pro" panose="020B0503030403020204" pitchFamily="34" charset="0"/>
                <a:cs typeface="Arial"/>
              </a:rPr>
              <a:t>IntelliCare</a:t>
            </a:r>
            <a:r>
              <a:rPr lang="ru-RU" sz="4267" dirty="0" smtClean="0">
                <a:solidFill>
                  <a:srgbClr val="00B0F0"/>
                </a:solidFill>
                <a:latin typeface="Myriad Pro" panose="020B0503030403020204" pitchFamily="34" charset="0"/>
                <a:cs typeface="Arial"/>
              </a:rPr>
              <a:t> </a:t>
            </a:r>
            <a:endParaRPr lang="en-GB" sz="4267" dirty="0">
              <a:solidFill>
                <a:srgbClr val="00B0F0"/>
              </a:solidFill>
              <a:latin typeface="Myriad Pro" panose="020B0503030403020204" pitchFamily="34" charset="0"/>
              <a:cs typeface="Arial"/>
            </a:endParaRP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41687" y="2033336"/>
            <a:ext cx="7329734" cy="4803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126997" defTabSz="121917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ru-RU" kern="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/>
              </a:rPr>
              <a:t>Запатентованная технология ПЕРЕКЛЮЧЕНИЯ  в ручной режим </a:t>
            </a:r>
            <a:r>
              <a:rPr lang="ru-RU" kern="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/>
              </a:rPr>
              <a:t>–</a:t>
            </a:r>
            <a:r>
              <a:rPr lang="ru-RU" b="1" kern="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/>
              </a:rPr>
              <a:t>световой индикатор </a:t>
            </a:r>
            <a:r>
              <a:rPr lang="en-US" b="1" kern="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/>
              </a:rPr>
              <a:t>PUSH </a:t>
            </a:r>
            <a:r>
              <a:rPr lang="ru-RU" kern="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/>
              </a:rPr>
              <a:t>загорается </a:t>
            </a:r>
            <a:r>
              <a:rPr lang="ru-RU" kern="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/>
              </a:rPr>
              <a:t>когда уровень батареи снижен</a:t>
            </a:r>
          </a:p>
          <a:p>
            <a:pPr lvl="0" indent="126997" defTabSz="121917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ru-RU" kern="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/>
              </a:rPr>
              <a:t>2 режима дозирования (0,4 мл и 1 мл)=1300 доз или 3250 доз</a:t>
            </a:r>
          </a:p>
          <a:p>
            <a:pPr lvl="0" indent="126997" defTabSz="121917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ru-RU" kern="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/>
              </a:rPr>
              <a:t>Низкое энергопотребление (до 90 000 активаций)</a:t>
            </a:r>
            <a:r>
              <a:rPr lang="en-US" kern="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/>
              </a:rPr>
              <a:t>= </a:t>
            </a:r>
            <a:r>
              <a:rPr lang="ru-RU" kern="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/>
              </a:rPr>
              <a:t>примерно </a:t>
            </a:r>
            <a:r>
              <a:rPr lang="en-US" kern="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/>
              </a:rPr>
              <a:t>1</a:t>
            </a:r>
            <a:r>
              <a:rPr lang="ru-RU" kern="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/>
              </a:rPr>
              <a:t> </a:t>
            </a:r>
            <a:r>
              <a:rPr lang="en-US" kern="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/>
              </a:rPr>
              <a:t>-</a:t>
            </a:r>
            <a:r>
              <a:rPr lang="ru-RU" kern="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/>
              </a:rPr>
              <a:t> </a:t>
            </a:r>
            <a:r>
              <a:rPr lang="en-US" kern="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/>
              </a:rPr>
              <a:t>1</a:t>
            </a:r>
            <a:r>
              <a:rPr lang="ru-RU" kern="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/>
              </a:rPr>
              <a:t>,5 года использования</a:t>
            </a:r>
          </a:p>
          <a:p>
            <a:pPr lvl="0" indent="126997" defTabSz="121917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ru-RU" kern="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/>
              </a:rPr>
              <a:t>Размеры ( см)  - 28.2 </a:t>
            </a:r>
            <a:r>
              <a:rPr lang="ru-RU" kern="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/>
              </a:rPr>
              <a:t>(В) x </a:t>
            </a:r>
            <a:r>
              <a:rPr lang="ru-RU" kern="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/>
              </a:rPr>
              <a:t>15.8 </a:t>
            </a:r>
            <a:r>
              <a:rPr lang="ru-RU" kern="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/>
              </a:rPr>
              <a:t>(Ш) x 10.1 (Г</a:t>
            </a:r>
            <a:r>
              <a:rPr lang="ru-RU" kern="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/>
              </a:rPr>
              <a:t>)</a:t>
            </a:r>
          </a:p>
          <a:p>
            <a:pPr indent="126997" defTabSz="121917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ru-RU" kern="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/>
              </a:rPr>
              <a:t>Возможность использовать как жидкую, так и пенную форму </a:t>
            </a:r>
            <a:r>
              <a:rPr lang="ru-RU" kern="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/>
              </a:rPr>
              <a:t>мыла</a:t>
            </a:r>
          </a:p>
          <a:p>
            <a:pPr indent="126997" defTabSz="121917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ru-RU" kern="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/>
              </a:rPr>
              <a:t>Прочный корпус из </a:t>
            </a:r>
            <a:r>
              <a:rPr lang="ru-RU" kern="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/>
              </a:rPr>
              <a:t>АБС-пластика</a:t>
            </a:r>
            <a:endParaRPr lang="ru-RU" kern="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  <a:cs typeface="Arial"/>
            </a:endParaRPr>
          </a:p>
          <a:p>
            <a:pPr lvl="0" indent="126997" defTabSz="121917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ru-RU" kern="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/>
              </a:rPr>
              <a:t>Большое окно для </a:t>
            </a:r>
            <a:r>
              <a:rPr lang="ru-RU" kern="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/>
              </a:rPr>
              <a:t>идентификации продукта и </a:t>
            </a:r>
            <a:r>
              <a:rPr lang="ru-RU" kern="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/>
              </a:rPr>
              <a:t>доп.информации</a:t>
            </a:r>
            <a:endParaRPr lang="ru-RU" kern="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  <a:cs typeface="Arial"/>
            </a:endParaRPr>
          </a:p>
          <a:p>
            <a:pPr lvl="0" indent="126997" defTabSz="121917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ru-RU" kern="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/>
              </a:rPr>
              <a:t>Аксессуары: </a:t>
            </a:r>
            <a:r>
              <a:rPr lang="ru-RU" kern="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/>
              </a:rPr>
              <a:t>каплесборник</a:t>
            </a:r>
            <a:r>
              <a:rPr lang="ru-RU" kern="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/>
              </a:rPr>
              <a:t>, </a:t>
            </a:r>
            <a:r>
              <a:rPr lang="ru-RU" kern="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/>
              </a:rPr>
              <a:t>локтевой рычаг</a:t>
            </a:r>
            <a:r>
              <a:rPr lang="ru-RU" kern="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/>
              </a:rPr>
              <a:t>, напольная стойка</a:t>
            </a:r>
          </a:p>
          <a:p>
            <a:pPr lvl="0" indent="126997" defTabSz="1219170">
              <a:buFont typeface="Wingdings" panose="05000000000000000000" pitchFamily="2" charset="2"/>
              <a:buChar char="§"/>
              <a:defRPr/>
            </a:pPr>
            <a:endParaRPr lang="ru-RU" sz="1400" kern="0" dirty="0" smtClean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  <a:cs typeface="Arial"/>
            </a:endParaRPr>
          </a:p>
          <a:p>
            <a:pPr lvl="0" defTabSz="1219170">
              <a:defRPr/>
            </a:pPr>
            <a:endParaRPr lang="ru-RU" sz="1400" kern="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  <a:cs typeface="Arial"/>
            </a:endParaRPr>
          </a:p>
          <a:p>
            <a:pPr lvl="0" indent="126997" defTabSz="1219170">
              <a:buFont typeface="Wingdings" panose="05000000000000000000" pitchFamily="2" charset="2"/>
              <a:buChar char="§"/>
              <a:defRPr/>
            </a:pPr>
            <a:endParaRPr lang="ru-RU" sz="1400" kern="0" dirty="0" smtClean="0">
              <a:solidFill>
                <a:prstClr val="black"/>
              </a:solidFill>
              <a:latin typeface="Myriad Pro" panose="020B0503030403020204" pitchFamily="34" charset="0"/>
              <a:cs typeface="Arial"/>
            </a:endParaRPr>
          </a:p>
          <a:p>
            <a:pPr lvl="0" indent="126997" defTabSz="1219170">
              <a:buFont typeface="Wingdings" panose="05000000000000000000" pitchFamily="2" charset="2"/>
              <a:buChar char="§"/>
              <a:defRPr/>
            </a:pPr>
            <a:endParaRPr lang="ru-RU" sz="1400" kern="0" dirty="0" smtClean="0">
              <a:solidFill>
                <a:prstClr val="black"/>
              </a:solidFill>
              <a:latin typeface="Myriad Pro" panose="020B0503030403020204" pitchFamily="34" charset="0"/>
              <a:cs typeface="Arial"/>
            </a:endParaRPr>
          </a:p>
          <a:p>
            <a:pPr lvl="0" indent="126997" defTabSz="1219170">
              <a:buFont typeface="Wingdings" panose="05000000000000000000" pitchFamily="2" charset="2"/>
              <a:buChar char="§"/>
              <a:defRPr/>
            </a:pPr>
            <a:endParaRPr lang="ru-RU" sz="1400" kern="0" dirty="0" smtClean="0">
              <a:solidFill>
                <a:prstClr val="black"/>
              </a:solidFill>
              <a:latin typeface="Myriad Pro" panose="020B0503030403020204" pitchFamily="34" charset="0"/>
              <a:cs typeface="Arial"/>
            </a:endParaRPr>
          </a:p>
          <a:p>
            <a:pPr lvl="0" indent="126997" defTabSz="1219170">
              <a:buFont typeface="Wingdings" panose="05000000000000000000" pitchFamily="2" charset="2"/>
              <a:buChar char="§"/>
              <a:defRPr/>
            </a:pPr>
            <a:endParaRPr lang="en-GB" sz="1400" kern="0" dirty="0">
              <a:solidFill>
                <a:prstClr val="black"/>
              </a:solidFill>
              <a:latin typeface="Myriad Pro" panose="020B0503030403020204" pitchFamily="34" charset="0"/>
              <a:cs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532" y="2154668"/>
            <a:ext cx="2494454" cy="421400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466863" y="6257035"/>
            <a:ext cx="4057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Доступен в черном и белом цвете </a:t>
            </a:r>
            <a:endParaRPr lang="en-GB" i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8495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0008" y="603504"/>
            <a:ext cx="4297680" cy="7772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Intelli</a:t>
            </a: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Care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™</a:t>
            </a:r>
            <a:endParaRPr lang="ru-RU" sz="2000" dirty="0" smtClean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Умный дизайн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.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Рациональная гигиена. </a:t>
            </a:r>
            <a:endParaRPr lang="ru-RU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2884" y="1576137"/>
            <a:ext cx="8241632" cy="10828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4267" dirty="0" smtClean="0">
                <a:solidFill>
                  <a:srgbClr val="00B0F0"/>
                </a:solidFill>
                <a:latin typeface="Myriad Pro" panose="020B0503030403020204" pitchFamily="34" charset="0"/>
                <a:cs typeface="Arial"/>
              </a:rPr>
              <a:t>Ручной  </a:t>
            </a:r>
            <a:r>
              <a:rPr lang="ru-RU" sz="4267" dirty="0">
                <a:solidFill>
                  <a:srgbClr val="00B0F0"/>
                </a:solidFill>
                <a:latin typeface="Myriad Pro" panose="020B0503030403020204" pitchFamily="34" charset="0"/>
                <a:cs typeface="Arial"/>
              </a:rPr>
              <a:t>дозатор </a:t>
            </a:r>
            <a:r>
              <a:rPr lang="en-GB" sz="4267" dirty="0" err="1">
                <a:solidFill>
                  <a:srgbClr val="00B0F0"/>
                </a:solidFill>
                <a:latin typeface="Myriad Pro" panose="020B0503030403020204" pitchFamily="34" charset="0"/>
                <a:cs typeface="Arial"/>
              </a:rPr>
              <a:t>IntelliCare</a:t>
            </a:r>
            <a:r>
              <a:rPr lang="ru-RU" sz="4267" dirty="0">
                <a:solidFill>
                  <a:srgbClr val="00B0F0"/>
                </a:solidFill>
                <a:latin typeface="Myriad Pro" panose="020B0503030403020204" pitchFamily="34" charset="0"/>
                <a:cs typeface="Arial"/>
              </a:rPr>
              <a:t> </a:t>
            </a:r>
            <a:endParaRPr lang="en-GB" sz="4267" dirty="0">
              <a:solidFill>
                <a:srgbClr val="00B0F0"/>
              </a:solidFill>
              <a:latin typeface="Myriad Pro" panose="020B0503030403020204" pitchFamily="34" charset="0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06" y="3419613"/>
            <a:ext cx="3150510" cy="31505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84" y="2658979"/>
            <a:ext cx="3347025" cy="35996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74708" y="2818033"/>
            <a:ext cx="5564365" cy="21307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indent="126997" defTabSz="1219170">
              <a:buFont typeface="Wingdings" panose="05000000000000000000" pitchFamily="2" charset="2"/>
              <a:buChar char="§"/>
              <a:defRPr/>
            </a:pPr>
            <a:r>
              <a:rPr lang="ru-RU" kern="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Простой интуитивный интерфейс –большая удобная кнопка для </a:t>
            </a:r>
            <a:r>
              <a:rPr lang="ru-RU" kern="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нажатия</a:t>
            </a:r>
          </a:p>
          <a:p>
            <a:pPr defTabSz="1219170">
              <a:defRPr/>
            </a:pPr>
            <a:endParaRPr lang="en-GB" kern="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indent="126997" defTabSz="1219170">
              <a:buFont typeface="Wingdings" panose="05000000000000000000" pitchFamily="2" charset="2"/>
              <a:buChar char="§"/>
              <a:defRPr/>
            </a:pPr>
            <a:r>
              <a:rPr lang="ru-RU" kern="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Серая кнопка в белом дозаторе </a:t>
            </a:r>
            <a:r>
              <a:rPr lang="ru-RU" kern="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для создания контраста</a:t>
            </a:r>
          </a:p>
          <a:p>
            <a:pPr lvl="0" indent="126997" defTabSz="1219170">
              <a:buFont typeface="Wingdings" panose="05000000000000000000" pitchFamily="2" charset="2"/>
              <a:buChar char="§"/>
              <a:defRPr/>
            </a:pPr>
            <a:r>
              <a:rPr lang="ru-RU" kern="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/>
              </a:rPr>
              <a:t>Размеры </a:t>
            </a:r>
            <a:r>
              <a:rPr lang="ru-RU" kern="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/>
              </a:rPr>
              <a:t>(см</a:t>
            </a:r>
            <a:r>
              <a:rPr lang="ru-RU" kern="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/>
              </a:rPr>
              <a:t>)  - 25.8 (В) x 15.2 (Ш) x 10.1 (Г)</a:t>
            </a:r>
          </a:p>
          <a:p>
            <a:pPr indent="126997" defTabSz="1219170">
              <a:buFont typeface="Wingdings" panose="05000000000000000000" pitchFamily="2" charset="2"/>
              <a:buChar char="§"/>
              <a:defRPr/>
            </a:pPr>
            <a:endParaRPr lang="en-GB" kern="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5031" y="6488668"/>
            <a:ext cx="4057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Доступен в черном и белом цвете </a:t>
            </a:r>
            <a:endParaRPr lang="en-GB" i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820" y="5265786"/>
            <a:ext cx="971278" cy="13477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784" y="5265786"/>
            <a:ext cx="1391804" cy="139180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5363" y="5178822"/>
            <a:ext cx="1043477" cy="139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69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8292" y="579441"/>
            <a:ext cx="4297680" cy="7772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Intelli</a:t>
            </a: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Care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™</a:t>
            </a:r>
            <a:endParaRPr lang="ru-RU" sz="2000" dirty="0" smtClean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Умный дизайн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.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Рациональная гигиена. </a:t>
            </a:r>
            <a:endParaRPr lang="ru-RU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4916" y="1276551"/>
            <a:ext cx="8722895" cy="9504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4267" dirty="0">
                <a:solidFill>
                  <a:srgbClr val="00B0F0"/>
                </a:solidFill>
                <a:latin typeface="Myriad Pro" panose="020B0503030403020204" pitchFamily="34" charset="0"/>
                <a:cs typeface="Arial"/>
              </a:rPr>
              <a:t>Сменный картридж </a:t>
            </a:r>
            <a:r>
              <a:rPr lang="en-GB" sz="4267" dirty="0" err="1">
                <a:solidFill>
                  <a:srgbClr val="00B0F0"/>
                </a:solidFill>
                <a:latin typeface="Myriad Pro" panose="020B0503030403020204" pitchFamily="34" charset="0"/>
                <a:cs typeface="Arial"/>
              </a:rPr>
              <a:t>IntelliCare</a:t>
            </a:r>
            <a:r>
              <a:rPr lang="ru-RU" sz="4267" dirty="0">
                <a:solidFill>
                  <a:srgbClr val="00B0F0"/>
                </a:solidFill>
                <a:latin typeface="Myriad Pro" panose="020B0503030403020204" pitchFamily="34" charset="0"/>
                <a:cs typeface="Arial"/>
              </a:rPr>
              <a:t> </a:t>
            </a:r>
            <a:endParaRPr lang="en-GB" sz="4267" dirty="0">
              <a:solidFill>
                <a:srgbClr val="00B0F0"/>
              </a:solidFill>
              <a:latin typeface="Myriad Pro" panose="020B0503030403020204" pitchFamily="34" charset="0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393" y="2553582"/>
            <a:ext cx="3657600" cy="3657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26902" y="2553582"/>
            <a:ext cx="6968583" cy="39795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indent="126997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Полное опустошение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картриджа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за счет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самодеформации</a:t>
            </a:r>
            <a:endParaRPr lang="ru-RU" dirty="0" smtClean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indent="126997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ru-RU" kern="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Возможность видеть продукт благодаря сжиманию с  оборотной стороны </a:t>
            </a:r>
            <a:endParaRPr lang="en-GB" kern="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indent="126997" defTabSz="121917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Легкая и интуитивная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замена</a:t>
            </a:r>
            <a:endParaRPr lang="ru-RU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indent="126997" defTabSz="121917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Последние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50 доз видны в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горлышке</a:t>
            </a:r>
          </a:p>
          <a:p>
            <a:pPr indent="126997" defTabSz="121917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Помпа расположена внутри картриджа </a:t>
            </a:r>
          </a:p>
          <a:p>
            <a:pPr marL="114297" indent="-114297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Объем 1.3л для снижения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частоты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замены картриджа </a:t>
            </a:r>
          </a:p>
          <a:p>
            <a:pPr marL="114297" indent="-114297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При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изготовлении пластика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картриджа используется на 30% меньше пластика  </a:t>
            </a:r>
            <a:endParaRPr lang="ru-RU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marL="114297" indent="-114297">
              <a:buFont typeface="Wingdings" panose="05000000000000000000" pitchFamily="2" charset="2"/>
              <a:buChar char="§"/>
              <a:defRPr/>
            </a:pPr>
            <a:endParaRPr lang="ru-RU" dirty="0" smtClean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marL="114297" indent="-114297">
              <a:buFont typeface="Wingdings" panose="05000000000000000000" pitchFamily="2" charset="2"/>
              <a:buChar char="§"/>
              <a:defRPr/>
            </a:pPr>
            <a:endParaRPr lang="en-GB" dirty="0">
              <a:solidFill>
                <a:schemeClr val="tx1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6"/>
          <p:cNvSpPr/>
          <p:nvPr/>
        </p:nvSpPr>
        <p:spPr>
          <a:xfrm>
            <a:off x="1682695" y="5842337"/>
            <a:ext cx="31179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bg1">
                    <a:lumMod val="50000"/>
                  </a:schemeClr>
                </a:solidFill>
              </a:rPr>
              <a:t>Картридж подходит для любого дозатора </a:t>
            </a:r>
            <a:r>
              <a:rPr lang="en-US" sz="2000" b="1" i="1" dirty="0" err="1" smtClean="0">
                <a:solidFill>
                  <a:schemeClr val="bg1">
                    <a:lumMod val="50000"/>
                  </a:schemeClr>
                </a:solidFill>
              </a:rPr>
              <a:t>IntelliCare</a:t>
            </a:r>
            <a:endParaRPr lang="en-GB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926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0008" y="603504"/>
            <a:ext cx="4297680" cy="7772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Intelli</a:t>
            </a: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Care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™</a:t>
            </a:r>
            <a:endParaRPr lang="ru-RU" sz="2000" dirty="0" smtClean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Умный дизайн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.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Рациональная гигиена. </a:t>
            </a:r>
            <a:endParaRPr lang="ru-RU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4916" y="1564105"/>
            <a:ext cx="8277726" cy="6617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altLang="ru-RU" sz="4263" dirty="0">
                <a:solidFill>
                  <a:srgbClr val="00B0F0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Почему</a:t>
            </a:r>
            <a:r>
              <a:rPr lang="en-GB" altLang="ru-RU" sz="4263" dirty="0">
                <a:solidFill>
                  <a:srgbClr val="00B0F0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GB" altLang="ru-RU" sz="4263" dirty="0" err="1">
                <a:solidFill>
                  <a:srgbClr val="00B0F0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IntelliCare</a:t>
            </a:r>
            <a:r>
              <a:rPr lang="en-GB" altLang="ru-RU" sz="4263" dirty="0">
                <a:solidFill>
                  <a:srgbClr val="00B0F0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547" y="4223075"/>
            <a:ext cx="989684" cy="101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547" y="2726060"/>
            <a:ext cx="964307" cy="96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9"/>
          <p:cNvSpPr/>
          <p:nvPr/>
        </p:nvSpPr>
        <p:spPr>
          <a:xfrm>
            <a:off x="7679840" y="4541225"/>
            <a:ext cx="24964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/>
                <a:cs typeface="Arial"/>
              </a:rPr>
              <a:t>ЭКОЛОГИЧНОСТЬ</a:t>
            </a:r>
            <a:endParaRPr lang="en-GB" b="1" dirty="0">
              <a:solidFill>
                <a:srgbClr val="00B0F0"/>
              </a:solidFill>
              <a:latin typeface="Arial"/>
              <a:cs typeface="Arial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76" y="4179488"/>
            <a:ext cx="993913" cy="100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76" y="2803631"/>
            <a:ext cx="974880" cy="101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51"/>
          <p:cNvSpPr/>
          <p:nvPr/>
        </p:nvSpPr>
        <p:spPr>
          <a:xfrm>
            <a:off x="7679840" y="3003384"/>
            <a:ext cx="278941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Максимальная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ru-RU" b="1" dirty="0">
                <a:solidFill>
                  <a:srgbClr val="00B0F0"/>
                </a:solidFill>
                <a:latin typeface="Arial"/>
                <a:cs typeface="Arial"/>
              </a:rPr>
              <a:t>УНИВЕРСАЛЬНОСТЬ</a:t>
            </a:r>
            <a:endParaRPr lang="en-GB" b="1" dirty="0">
              <a:solidFill>
                <a:srgbClr val="00B0F0"/>
              </a:solidFill>
              <a:latin typeface="Arial"/>
              <a:cs typeface="Arial"/>
            </a:endParaRPr>
          </a:p>
        </p:txBody>
      </p:sp>
      <p:sp>
        <p:nvSpPr>
          <p:cNvPr id="14" name="Rectangle 54"/>
          <p:cNvSpPr/>
          <p:nvPr/>
        </p:nvSpPr>
        <p:spPr>
          <a:xfrm>
            <a:off x="3298555" y="4402726"/>
            <a:ext cx="24658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ru-RU" b="1" dirty="0">
                <a:solidFill>
                  <a:srgbClr val="00B0F0"/>
                </a:solidFill>
                <a:latin typeface="Arial"/>
                <a:cs typeface="Arial"/>
              </a:rPr>
              <a:t>ОПЕРАЦИОННАЯ ЭФФЕКТИВНОСТЬ </a:t>
            </a:r>
            <a:endParaRPr lang="en-GB" b="1" dirty="0">
              <a:solidFill>
                <a:srgbClr val="00B0F0"/>
              </a:solidFill>
              <a:latin typeface="Arial"/>
              <a:cs typeface="Arial"/>
            </a:endParaRPr>
          </a:p>
        </p:txBody>
      </p:sp>
      <p:sp>
        <p:nvSpPr>
          <p:cNvPr id="15" name="Rectangle 56"/>
          <p:cNvSpPr/>
          <p:nvPr/>
        </p:nvSpPr>
        <p:spPr>
          <a:xfrm>
            <a:off x="3298555" y="2864885"/>
            <a:ext cx="271723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ru-RU" b="1" dirty="0" smtClean="0">
                <a:solidFill>
                  <a:srgbClr val="00B0F0"/>
                </a:solidFill>
                <a:latin typeface="Arial"/>
                <a:cs typeface="Arial"/>
              </a:rPr>
              <a:t>ЗАПАТЕНТОВАННАЯ </a:t>
            </a:r>
            <a:endParaRPr lang="en-GB" b="1" dirty="0" smtClean="0">
              <a:solidFill>
                <a:srgbClr val="00B0F0"/>
              </a:solidFill>
              <a:latin typeface="Arial"/>
              <a:cs typeface="Arial"/>
            </a:endParaRPr>
          </a:p>
          <a:p>
            <a:pPr lvl="0" algn="ctr" defTabSz="457200"/>
            <a:r>
              <a:rPr lang="ru-RU" b="1" dirty="0" smtClean="0">
                <a:solidFill>
                  <a:srgbClr val="00B0F0"/>
                </a:solidFill>
                <a:latin typeface="Arial"/>
                <a:cs typeface="Arial"/>
              </a:rPr>
              <a:t>ГИБРИДНАЯ </a:t>
            </a:r>
            <a:endParaRPr lang="en-GB" b="1" dirty="0" smtClean="0">
              <a:solidFill>
                <a:srgbClr val="00B0F0"/>
              </a:solidFill>
              <a:latin typeface="Arial"/>
              <a:cs typeface="Arial"/>
            </a:endParaRPr>
          </a:p>
          <a:p>
            <a:pPr lvl="0" algn="ctr" defTabSz="457200"/>
            <a:r>
              <a:rPr lang="ru-RU" sz="1600" dirty="0" smtClean="0">
                <a:solidFill>
                  <a:prstClr val="white">
                    <a:lumMod val="50000"/>
                  </a:prstClr>
                </a:solidFill>
                <a:latin typeface="Arial"/>
                <a:cs typeface="Arial"/>
              </a:rPr>
              <a:t>технология</a:t>
            </a:r>
            <a:endParaRPr lang="en-GB" sz="1600" dirty="0">
              <a:solidFill>
                <a:prstClr val="white">
                  <a:lumMod val="50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861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0008" y="603504"/>
            <a:ext cx="4297680" cy="7772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Intelli</a:t>
            </a: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Care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™</a:t>
            </a:r>
            <a:endParaRPr lang="ru-RU" sz="2000" dirty="0" smtClean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Умный дизайн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.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Рациональная гигиена. </a:t>
            </a:r>
            <a:endParaRPr lang="ru-RU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Rectangle 1"/>
          <p:cNvSpPr/>
          <p:nvPr/>
        </p:nvSpPr>
        <p:spPr>
          <a:xfrm>
            <a:off x="1191126" y="4552511"/>
            <a:ext cx="4333709" cy="99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933" dirty="0" smtClean="0">
                <a:solidFill>
                  <a:srgbClr val="00B0F0"/>
                </a:solidFill>
                <a:latin typeface="Arial"/>
                <a:cs typeface="Arial"/>
              </a:rPr>
              <a:t>Полный ассортимент продуктов в Европе</a:t>
            </a:r>
            <a:endParaRPr lang="en-GB" sz="2933" b="1" dirty="0">
              <a:latin typeface="Arial"/>
              <a:cs typeface="Arial"/>
            </a:endParaRPr>
          </a:p>
        </p:txBody>
      </p:sp>
      <p:sp>
        <p:nvSpPr>
          <p:cNvPr id="4" name="Rectangle 15"/>
          <p:cNvSpPr/>
          <p:nvPr/>
        </p:nvSpPr>
        <p:spPr>
          <a:xfrm>
            <a:off x="10613607" y="4175830"/>
            <a:ext cx="1303588" cy="33855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/>
                <a:cs typeface="Arial"/>
              </a:rPr>
              <a:t>УХОД</a:t>
            </a:r>
            <a:endParaRPr lang="en-GB" sz="1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359" y="4629147"/>
            <a:ext cx="1068517" cy="165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19" y="4644200"/>
            <a:ext cx="1139767" cy="16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701" y="2496468"/>
            <a:ext cx="1151767" cy="169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599" y="2528364"/>
            <a:ext cx="1064867" cy="162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537" y="2526573"/>
            <a:ext cx="1086669" cy="159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311" y="2465791"/>
            <a:ext cx="1024983" cy="159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720" y="2465791"/>
            <a:ext cx="978013" cy="155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266" y="4725480"/>
            <a:ext cx="994347" cy="157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4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822" y="4708164"/>
            <a:ext cx="977768" cy="155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189" y="4695376"/>
            <a:ext cx="1059779" cy="164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185" y="2508994"/>
            <a:ext cx="1102672" cy="169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823" y="2495347"/>
            <a:ext cx="1030452" cy="159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06" y="2528365"/>
            <a:ext cx="1022232" cy="156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274" y="2495347"/>
            <a:ext cx="995987" cy="156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39"/>
          <p:cNvSpPr/>
          <p:nvPr/>
        </p:nvSpPr>
        <p:spPr>
          <a:xfrm>
            <a:off x="5738312" y="4079825"/>
            <a:ext cx="2495301" cy="58477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/>
                <a:cs typeface="Arial"/>
              </a:rPr>
              <a:t>МЫТЬЕ И ДЕЗИНФЕКЦИЯ</a:t>
            </a:r>
            <a:endParaRPr lang="en-GB" sz="1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Rectangle 40"/>
          <p:cNvSpPr/>
          <p:nvPr/>
        </p:nvSpPr>
        <p:spPr>
          <a:xfrm>
            <a:off x="8482534" y="4206100"/>
            <a:ext cx="2015613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/>
                <a:cs typeface="Arial"/>
              </a:rPr>
              <a:t>ДЕЗИНФЕКЦИЯ</a:t>
            </a:r>
            <a:endParaRPr lang="en-GB" sz="1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1" name="Rectangle 38"/>
          <p:cNvSpPr/>
          <p:nvPr/>
        </p:nvSpPr>
        <p:spPr>
          <a:xfrm>
            <a:off x="2557216" y="2009722"/>
            <a:ext cx="9389393" cy="33855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/>
                <a:cs typeface="Arial"/>
              </a:rPr>
              <a:t>МЫТЬЕ</a:t>
            </a:r>
            <a:endParaRPr lang="en-GB" sz="1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72808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0008" y="603504"/>
            <a:ext cx="4297680" cy="7772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Intelli</a:t>
            </a: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Care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™</a:t>
            </a:r>
            <a:endParaRPr lang="ru-RU" sz="2000" dirty="0" smtClean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Умный дизайн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.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Рациональная гигиена. </a:t>
            </a:r>
            <a:endParaRPr lang="ru-RU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802343"/>
              </p:ext>
            </p:extLst>
          </p:nvPr>
        </p:nvGraphicFramePr>
        <p:xfrm>
          <a:off x="2350007" y="2418347"/>
          <a:ext cx="9320623" cy="3777918"/>
        </p:xfrm>
        <a:graphic>
          <a:graphicData uri="http://schemas.openxmlformats.org/drawingml/2006/table">
            <a:tbl>
              <a:tblPr/>
              <a:tblGrid>
                <a:gridCol w="1770135"/>
                <a:gridCol w="2509258"/>
                <a:gridCol w="2754152"/>
                <a:gridCol w="1253193"/>
                <a:gridCol w="1033885"/>
              </a:tblGrid>
              <a:tr h="4347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Применение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Позиционирование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Название продукта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Форма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Упаковка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59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Мытье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Эконом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Soft Care All Purpose/Soft Care All Purpose Foam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Жидкая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4*1300 мл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7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Пенная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4*1300 мл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7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Стандарт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Soft Care Fresh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Жидкая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4*1300 мл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7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ЭКО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SURE Hand Wash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Жидкая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4*1300 мл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7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Брендированный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Soft Care Lux Hand Wash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Жидкая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4*1300 мл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75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Мытье и дезинфекция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Премиум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Soft Care Sensisept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Жидкая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4*1300 мл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75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Дезинфекция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Изо-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пропанол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Soft Care Med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Жидкая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4*1300 мл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827420" y="1380744"/>
            <a:ext cx="7856621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B0F0"/>
                </a:solidFill>
                <a:latin typeface="Myriad Pro" panose="020B0503030403020204" pitchFamily="34" charset="0"/>
              </a:rPr>
              <a:t>Ассортимент продуктов в России </a:t>
            </a:r>
            <a:endParaRPr lang="ru-RU" sz="4000" dirty="0">
              <a:solidFill>
                <a:srgbClr val="00B0F0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4785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0008" y="603504"/>
            <a:ext cx="4297680" cy="7772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Intelli</a:t>
            </a: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Care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™</a:t>
            </a:r>
            <a:endParaRPr lang="ru-RU" sz="2000" dirty="0" smtClean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Умный дизайн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.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Рациональная гигиена. </a:t>
            </a:r>
            <a:endParaRPr lang="ru-RU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008" y="1387481"/>
            <a:ext cx="2763413" cy="27634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191" y="1387481"/>
            <a:ext cx="2865198" cy="28651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74191" y="5099516"/>
            <a:ext cx="6096000" cy="5025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3" algn="ctr"/>
            <a:r>
              <a:rPr lang="en-US" sz="1333" dirty="0" smtClean="0">
                <a:solidFill>
                  <a:srgbClr val="A8D600"/>
                </a:solidFill>
                <a:latin typeface="Arial"/>
                <a:cs typeface="Arial"/>
                <a:sym typeface="Arial"/>
              </a:rPr>
              <a:t>4 x 1300 </a:t>
            </a:r>
            <a:r>
              <a:rPr lang="ru-RU" sz="1333" dirty="0" smtClean="0">
                <a:solidFill>
                  <a:srgbClr val="A8D600"/>
                </a:solidFill>
                <a:latin typeface="Arial"/>
                <a:cs typeface="Arial"/>
                <a:sym typeface="Arial"/>
              </a:rPr>
              <a:t>мл</a:t>
            </a:r>
            <a:endParaRPr lang="en-US" sz="1333" dirty="0" smtClean="0">
              <a:solidFill>
                <a:srgbClr val="A8D600"/>
              </a:solidFill>
              <a:latin typeface="Arial"/>
              <a:cs typeface="Arial"/>
              <a:sym typeface="Arial"/>
            </a:endParaRPr>
          </a:p>
          <a:p>
            <a:pPr marL="0" lvl="3" algn="ctr"/>
            <a:r>
              <a:rPr lang="ru-RU" sz="1333" dirty="0" smtClean="0">
                <a:solidFill>
                  <a:srgbClr val="A8D600"/>
                </a:solidFill>
                <a:latin typeface="Arial"/>
                <a:cs typeface="Arial"/>
                <a:sym typeface="Arial"/>
              </a:rPr>
              <a:t>ЖИДКАЯ</a:t>
            </a:r>
            <a:r>
              <a:rPr lang="en-US" sz="1333" dirty="0" smtClean="0">
                <a:solidFill>
                  <a:srgbClr val="A8D600"/>
                </a:solidFill>
                <a:latin typeface="Arial"/>
                <a:cs typeface="Arial"/>
                <a:sym typeface="Arial"/>
              </a:rPr>
              <a:t> &amp; </a:t>
            </a:r>
            <a:r>
              <a:rPr lang="ru-RU" sz="1333" dirty="0" smtClean="0">
                <a:solidFill>
                  <a:srgbClr val="A8D600"/>
                </a:solidFill>
                <a:latin typeface="Arial"/>
                <a:cs typeface="Arial"/>
                <a:sym typeface="Arial"/>
              </a:rPr>
              <a:t>ПЕННАЯ ФОРМА</a:t>
            </a:r>
            <a:endParaRPr lang="en-GB" sz="1333" dirty="0">
              <a:solidFill>
                <a:srgbClr val="A8D600"/>
              </a:solidFill>
              <a:cs typeface="Calibri"/>
              <a:sym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50506" y="2418347"/>
            <a:ext cx="4957010" cy="403057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867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Высокоэффективен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867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Приятный при </a:t>
            </a:r>
            <a:r>
              <a:rPr lang="ru-RU" sz="1867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использовании</a:t>
            </a:r>
            <a:r>
              <a:rPr lang="en-GB" sz="1867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endParaRPr lang="en-GB" sz="1867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867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Смягчает кожу рук </a:t>
            </a:r>
            <a:endParaRPr lang="en-GB" sz="1867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867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Специальная формула без </a:t>
            </a:r>
            <a:r>
              <a:rPr lang="ru-RU" sz="1867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триклозана</a:t>
            </a:r>
            <a:r>
              <a:rPr lang="ru-RU" sz="1867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и </a:t>
            </a:r>
            <a:r>
              <a:rPr lang="ru-RU" sz="1867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парабенов</a:t>
            </a:r>
            <a:r>
              <a:rPr lang="ru-RU" sz="1867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endParaRPr lang="ru-RU" sz="1867" dirty="0" smtClean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867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Имеет свежий цветочный аромат отдушки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867" dirty="0" err="1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pH</a:t>
            </a:r>
            <a:r>
              <a:rPr lang="ru-RU" sz="1867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нейтрален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867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Протестировано на совместимость кожей </a:t>
            </a:r>
          </a:p>
          <a:p>
            <a:pPr lvl="0">
              <a:lnSpc>
                <a:spcPct val="200000"/>
              </a:lnSpc>
            </a:pPr>
            <a:endParaRPr lang="en-GB" sz="1867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14204" y="1380744"/>
            <a:ext cx="4066673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Myriad Pro" panose="020B0503030403020204" pitchFamily="34" charset="0"/>
              </a:rPr>
              <a:t>Soft Care All Purpose / All Purpose Foam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117558" y="4252679"/>
            <a:ext cx="5041231" cy="7450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Общее мытье рук 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169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11406</TotalTime>
  <Words>823</Words>
  <Application>Microsoft Office PowerPoint</Application>
  <PresentationFormat>Custom</PresentationFormat>
  <Paragraphs>218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Sealed Air Corp.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Temnyuk, Irina</dc:creator>
  <cp:lastModifiedBy>Andrey Shutkin</cp:lastModifiedBy>
  <cp:revision>103</cp:revision>
  <dcterms:created xsi:type="dcterms:W3CDTF">2017-04-17T09:21:09Z</dcterms:created>
  <dcterms:modified xsi:type="dcterms:W3CDTF">2017-06-26T09:47:28Z</dcterms:modified>
</cp:coreProperties>
</file>